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5" r:id="rId2"/>
    <p:sldId id="320" r:id="rId3"/>
    <p:sldId id="266" r:id="rId4"/>
    <p:sldId id="325" r:id="rId5"/>
    <p:sldId id="309" r:id="rId6"/>
    <p:sldId id="312" r:id="rId7"/>
    <p:sldId id="311" r:id="rId8"/>
    <p:sldId id="305" r:id="rId9"/>
    <p:sldId id="270" r:id="rId10"/>
    <p:sldId id="271" r:id="rId11"/>
    <p:sldId id="268" r:id="rId12"/>
    <p:sldId id="303" r:id="rId13"/>
    <p:sldId id="289" r:id="rId14"/>
    <p:sldId id="277" r:id="rId15"/>
    <p:sldId id="321" r:id="rId16"/>
    <p:sldId id="322" r:id="rId17"/>
    <p:sldId id="324" r:id="rId18"/>
    <p:sldId id="323" r:id="rId19"/>
    <p:sldId id="307" r:id="rId20"/>
    <p:sldId id="313" r:id="rId21"/>
    <p:sldId id="287" r:id="rId22"/>
    <p:sldId id="327" r:id="rId23"/>
    <p:sldId id="330" r:id="rId24"/>
    <p:sldId id="331" r:id="rId25"/>
    <p:sldId id="326" r:id="rId26"/>
    <p:sldId id="329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16" autoAdjust="0"/>
    <p:restoredTop sz="94599"/>
  </p:normalViewPr>
  <p:slideViewPr>
    <p:cSldViewPr snapToGrid="0" snapToObjects="1">
      <p:cViewPr varScale="1">
        <p:scale>
          <a:sx n="93" d="100"/>
          <a:sy n="93" d="100"/>
        </p:scale>
        <p:origin x="45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E24AF-5F57-3B4C-8174-57A261161D9B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F262C9-04B7-9242-9F50-F911D3BDAD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9614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3 min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F262C9-04B7-9242-9F50-F911D3BDAD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46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642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37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194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408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8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078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60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78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82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80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69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A0B81-7C8D-7E4F-9910-FC2B2D0BDABD}" type="datetimeFigureOut">
              <a:rPr lang="en-US" smtClean="0"/>
              <a:t>9/8/16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56A50-2B6B-0248-B45D-B27879FB63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72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awsa.or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kyH02NjyfPA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0kWKXQSq_Gk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aarivers.or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tormwaterpa.org/saving-streams-in-the-cedar-run-watershed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DybVanTc5sc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youtube.com/watch?v=WaIrLFq3DGI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NULL" TargetMode="External"/><Relationship Id="rId3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42" y="457200"/>
            <a:ext cx="8229600" cy="1143000"/>
          </a:xfrm>
        </p:spPr>
        <p:txBody>
          <a:bodyPr/>
          <a:lstStyle/>
          <a:p>
            <a:r>
              <a:rPr lang="en-US" dirty="0" smtClean="0"/>
              <a:t>STORMWATER RUNOFF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sz="3600" dirty="0"/>
              <a:t>A</a:t>
            </a:r>
            <a:r>
              <a:rPr lang="en-US" sz="3600" dirty="0" smtClean="0"/>
              <a:t> GROWING SOURCE OF POLLUTION OF 	OUR STREAMS, RIVERS AND BAY </a:t>
            </a: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r>
              <a:rPr lang="en-US" sz="3600" dirty="0" smtClean="0"/>
              <a:t>		WHAT IS STORMWATER RUNOFF?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925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Content Placeholder 4" descr="DogWaste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8" b="5208"/>
          <a:stretch>
            <a:fillRect/>
          </a:stretch>
        </p:blipFill>
        <p:spPr>
          <a:xfrm>
            <a:off x="571500" y="688975"/>
            <a:ext cx="8229600" cy="5529263"/>
          </a:xfrm>
        </p:spPr>
      </p:pic>
    </p:spTree>
    <p:extLst>
      <p:ext uri="{BB962C8B-B14F-4D97-AF65-F5344CB8AC3E}">
        <p14:creationId xmlns:p14="http://schemas.microsoft.com/office/powerpoint/2010/main" val="75658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 descr="DogWaste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0439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434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7" r="-17696"/>
          <a:stretch/>
        </p:blipFill>
        <p:spPr>
          <a:xfrm>
            <a:off x="2800003" y="274638"/>
            <a:ext cx="5018435" cy="6135852"/>
          </a:xfrm>
        </p:spPr>
      </p:pic>
    </p:spTree>
    <p:extLst>
      <p:ext uri="{BB962C8B-B14F-4D97-AF65-F5344CB8AC3E}">
        <p14:creationId xmlns:p14="http://schemas.microsoft.com/office/powerpoint/2010/main" val="329946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33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5" name="Content Placeholder 4" descr="Kilby_Etgen_2014_Summit15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612085" y="728009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252810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43964" cy="45796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 descr="NbrhoodPollution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6285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914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</a:t>
            </a:r>
            <a:endParaRPr lang="en-US" dirty="0"/>
          </a:p>
        </p:txBody>
      </p:sp>
      <p:pic>
        <p:nvPicPr>
          <p:cNvPr id="6" name="Content Placeholder 5" descr="Kilby_Etgen_2014_Summit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4" b="784"/>
          <a:stretch>
            <a:fillRect/>
          </a:stretch>
        </p:blipFill>
        <p:spPr>
          <a:xfrm>
            <a:off x="457200" y="274638"/>
            <a:ext cx="8229600" cy="6075362"/>
          </a:xfrm>
        </p:spPr>
      </p:pic>
    </p:spTree>
    <p:extLst>
      <p:ext uri="{BB962C8B-B14F-4D97-AF65-F5344CB8AC3E}">
        <p14:creationId xmlns:p14="http://schemas.microsoft.com/office/powerpoint/2010/main" val="208091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294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Content Placeholder 5" descr="Kilby_Etgen_2014_Summit11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7" b="4257"/>
          <a:stretch>
            <a:fillRect/>
          </a:stretch>
        </p:blipFill>
        <p:spPr>
          <a:xfrm>
            <a:off x="457200" y="479425"/>
            <a:ext cx="8229600" cy="5646738"/>
          </a:xfrm>
        </p:spPr>
      </p:pic>
    </p:spTree>
    <p:extLst>
      <p:ext uri="{BB962C8B-B14F-4D97-AF65-F5344CB8AC3E}">
        <p14:creationId xmlns:p14="http://schemas.microsoft.com/office/powerpoint/2010/main" val="19036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85A4A39E-F798-C34E-AD4C-71C03CBBE780}" type="slidenum">
              <a:rPr lang="en-US" sz="1200">
                <a:latin typeface="Arial" charset="0"/>
              </a:rPr>
              <a:pPr/>
              <a:t>17</a:t>
            </a:fld>
            <a:endParaRPr lang="en-US" sz="1200">
              <a:latin typeface="Arial" charset="0"/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228600" y="228600"/>
            <a:ext cx="8572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/>
            <a:r>
              <a:rPr lang="en-US" sz="4000" b="1">
                <a:cs typeface="Times New Roman" charset="0"/>
              </a:rPr>
              <a:t>WSA:  Supporting Community Leaders to Restore Watersheds  </a:t>
            </a:r>
            <a:endParaRPr lang="en-US" sz="4000" b="1"/>
          </a:p>
        </p:txBody>
      </p:sp>
      <p:pic>
        <p:nvPicPr>
          <p:cNvPr id="2150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062163"/>
            <a:ext cx="5518150" cy="413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21551" y="1552575"/>
            <a:ext cx="2342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sz="2400" dirty="0" err="1" smtClean="0"/>
              <a:t>www.aawsa.org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www.aawsa.org</a:t>
            </a:r>
            <a:endParaRPr lang="en-US" dirty="0" smtClean="0"/>
          </a:p>
          <a:p>
            <a:r>
              <a:rPr lang="en-US" dirty="0" smtClean="0"/>
              <a:t>Web site of Anne Arundel Watershed Stewards Academy</a:t>
            </a:r>
          </a:p>
          <a:p>
            <a:r>
              <a:rPr lang="en-US" dirty="0" smtClean="0"/>
              <a:t>Watershed information</a:t>
            </a:r>
          </a:p>
          <a:p>
            <a:r>
              <a:rPr lang="en-US" dirty="0" smtClean="0"/>
              <a:t>Pollution source information</a:t>
            </a:r>
          </a:p>
          <a:p>
            <a:r>
              <a:rPr lang="en-US" dirty="0" smtClean="0"/>
              <a:t>Pollution mitigation practices</a:t>
            </a:r>
          </a:p>
          <a:p>
            <a:r>
              <a:rPr lang="en-US" dirty="0" smtClean="0"/>
              <a:t>Links to many resources</a:t>
            </a:r>
          </a:p>
          <a:p>
            <a:r>
              <a:rPr lang="en-US" dirty="0" smtClean="0"/>
              <a:t>Master Watershed Steward information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9025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468562"/>
          </a:xfrm>
        </p:spPr>
        <p:txBody>
          <a:bodyPr>
            <a:normAutofit fontScale="90000"/>
          </a:bodyPr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What Is Anne Arundel County Doing to Solve the </a:t>
            </a:r>
            <a:r>
              <a:rPr lang="en-US" dirty="0" err="1" smtClean="0"/>
              <a:t>Stormwater</a:t>
            </a:r>
            <a:r>
              <a:rPr lang="en-US" dirty="0" smtClean="0"/>
              <a:t> Problem?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899612"/>
            <a:ext cx="7567127" cy="2026951"/>
          </a:xfrm>
        </p:spPr>
        <p:txBody>
          <a:bodyPr/>
          <a:lstStyle/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          </a:t>
            </a:r>
          </a:p>
          <a:p>
            <a:pPr marL="0" marR="0" lvl="3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 </a:t>
            </a:r>
            <a:r>
              <a:rPr lang="en-US" sz="3600" dirty="0" smtClean="0"/>
              <a:t>Many projects have been completed, such as the Cabin Branch Restoration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40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</a:t>
            </a:r>
            <a:r>
              <a:rPr lang="en-US" dirty="0" err="1" smtClean="0"/>
              <a:t>Stormwater</a:t>
            </a:r>
            <a:r>
              <a:rPr lang="en-US" dirty="0" smtClean="0"/>
              <a:t> Runoff?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www.youtube.com/watch?v=kyH02NjyfPA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235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66235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dirty="0" smtClean="0"/>
              <a:t>Cabin Branch Stream Restoration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www.youtube.com/watch?v=0kWKXQSq_Gk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1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hlinkClick r:id="rId2"/>
              </a:rPr>
              <a:t>www.aarivers.org</a:t>
            </a:r>
            <a:r>
              <a:rPr lang="en-US" dirty="0" smtClean="0"/>
              <a:t> </a:t>
            </a:r>
          </a:p>
          <a:p>
            <a:r>
              <a:rPr lang="en-US" dirty="0" smtClean="0"/>
              <a:t>Web site of Watershed Protection and Restoration Program (WPRP)</a:t>
            </a:r>
          </a:p>
          <a:p>
            <a:r>
              <a:rPr lang="en-US" dirty="0" smtClean="0"/>
              <a:t>WPRP Information</a:t>
            </a:r>
          </a:p>
          <a:p>
            <a:r>
              <a:rPr lang="en-US" dirty="0"/>
              <a:t>Restoration </a:t>
            </a:r>
            <a:r>
              <a:rPr lang="en-US" dirty="0" smtClean="0"/>
              <a:t>sites</a:t>
            </a:r>
          </a:p>
          <a:p>
            <a:r>
              <a:rPr lang="en-US" dirty="0"/>
              <a:t>Little Patuxent </a:t>
            </a:r>
            <a:r>
              <a:rPr lang="en-US" dirty="0" smtClean="0"/>
              <a:t>Watershed Study just completed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196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You Can Do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Direct Downspouts To Planted Areas</a:t>
            </a:r>
          </a:p>
          <a:p>
            <a:r>
              <a:rPr lang="en-US" dirty="0"/>
              <a:t>Install Rain </a:t>
            </a:r>
            <a:r>
              <a:rPr lang="en-US" dirty="0" smtClean="0"/>
              <a:t>Barrels</a:t>
            </a:r>
          </a:p>
          <a:p>
            <a:r>
              <a:rPr lang="en-US" dirty="0" smtClean="0"/>
              <a:t>Install Rain Gardens</a:t>
            </a:r>
          </a:p>
          <a:p>
            <a:r>
              <a:rPr lang="en-US" dirty="0" smtClean="0"/>
              <a:t>Replace Lawns With Natural Areas</a:t>
            </a:r>
          </a:p>
          <a:p>
            <a:r>
              <a:rPr lang="en-US" dirty="0" smtClean="0"/>
              <a:t>Plant Native Trees and Shrubs</a:t>
            </a:r>
          </a:p>
          <a:p>
            <a:r>
              <a:rPr lang="en-US" dirty="0" smtClean="0"/>
              <a:t>Plant Along Streams</a:t>
            </a:r>
          </a:p>
          <a:p>
            <a:r>
              <a:rPr lang="en-US" dirty="0" smtClean="0"/>
              <a:t>Pick up dog waste </a:t>
            </a:r>
          </a:p>
          <a:p>
            <a:r>
              <a:rPr lang="en-US" dirty="0"/>
              <a:t>Report construction site pollution </a:t>
            </a:r>
            <a:r>
              <a:rPr lang="en-US" dirty="0" smtClean="0"/>
              <a:t>(</a:t>
            </a:r>
            <a:r>
              <a:rPr lang="en-US" dirty="0" err="1" smtClean="0"/>
              <a:t>www.ceds.org</a:t>
            </a:r>
            <a:r>
              <a:rPr lang="en-US" dirty="0"/>
              <a:t>)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87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648671"/>
          </a:xfrm>
        </p:spPr>
        <p:txBody>
          <a:bodyPr/>
          <a:lstStyle/>
          <a:p>
            <a:r>
              <a:rPr lang="en-US" dirty="0" smtClean="0"/>
              <a:t>COMMUNITY INVOLVEMENT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2800" dirty="0" smtClean="0"/>
              <a:t>Saving Steams in the Cedar Run Watershed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923309"/>
            <a:ext cx="8229600" cy="3202854"/>
          </a:xfrm>
        </p:spPr>
        <p:txBody>
          <a:bodyPr/>
          <a:lstStyle/>
          <a:p>
            <a:endParaRPr lang="en-US" dirty="0" smtClean="0">
              <a:hlinkClick r:id="rId2"/>
            </a:endParaRP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http://www.stormwaterpa.org/saving-streams-in-the-cedar-run-watershed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0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Soak Up the Rain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www.youtube.com/watch?v=DybVanTc5sc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990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34271"/>
          </a:xfrm>
        </p:spPr>
        <p:txBody>
          <a:bodyPr>
            <a:normAutofit/>
          </a:bodyPr>
          <a:lstStyle/>
          <a:p>
            <a:r>
              <a:rPr lang="en-US" dirty="0" smtClean="0"/>
              <a:t>It’s Up to Us:</a:t>
            </a:r>
            <a:br>
              <a:rPr lang="en-US" dirty="0" smtClean="0"/>
            </a:br>
            <a:r>
              <a:rPr lang="en-US" dirty="0" smtClean="0"/>
              <a:t>Clean or Green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147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www.youtube.com/watch?v=WaIrLFq3DGI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73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Goal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91" y="1486984"/>
            <a:ext cx="6111090" cy="4671219"/>
          </a:xfrm>
        </p:spPr>
      </p:pic>
    </p:spTree>
    <p:extLst>
      <p:ext uri="{BB962C8B-B14F-4D97-AF65-F5344CB8AC3E}">
        <p14:creationId xmlns:p14="http://schemas.microsoft.com/office/powerpoint/2010/main" val="1242070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Sources of Pollution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What’s </a:t>
            </a:r>
            <a:r>
              <a:rPr lang="en-US" b="1" dirty="0"/>
              <a:t>threatening the Bay?</a:t>
            </a:r>
            <a:endParaRPr lang="en-US" dirty="0"/>
          </a:p>
          <a:p>
            <a:r>
              <a:rPr lang="en-US" b="1" dirty="0"/>
              <a:t>Nitrogen. Phosphorus. Sediment. </a:t>
            </a:r>
            <a:r>
              <a:rPr lang="en-US" dirty="0"/>
              <a:t>These are the major pollutants responsible for the decline of water quality in the Chesapeake Bay and its tributaries.</a:t>
            </a:r>
          </a:p>
          <a:p>
            <a:r>
              <a:rPr lang="en-US" b="1" dirty="0"/>
              <a:t>Nitrogen </a:t>
            </a:r>
            <a:r>
              <a:rPr lang="en-US" dirty="0"/>
              <a:t>and </a:t>
            </a:r>
            <a:r>
              <a:rPr lang="en-US" b="1" dirty="0"/>
              <a:t>phosphorus </a:t>
            </a:r>
            <a:r>
              <a:rPr lang="en-US" dirty="0"/>
              <a:t>are nutrients that are essential food in the right quantities, but too much can be lethal to the Bay. Too much nutrients spawn the </a:t>
            </a:r>
            <a:r>
              <a:rPr lang="en-US" dirty="0">
                <a:solidFill>
                  <a:srgbClr val="FF0000"/>
                </a:solidFill>
              </a:rPr>
              <a:t>growth of algae </a:t>
            </a:r>
            <a:r>
              <a:rPr lang="en-US" dirty="0"/>
              <a:t>which turns the water green and can be toxic to marine life,</a:t>
            </a:r>
          </a:p>
          <a:p>
            <a:r>
              <a:rPr lang="en-US" dirty="0" smtClean="0"/>
              <a:t>When </a:t>
            </a:r>
            <a:r>
              <a:rPr lang="en-US" dirty="0"/>
              <a:t>those algae die, they rob the water of oxygen and create </a:t>
            </a:r>
            <a:r>
              <a:rPr lang="en-US" dirty="0">
                <a:solidFill>
                  <a:srgbClr val="FF0000"/>
                </a:solidFill>
              </a:rPr>
              <a:t>“dead zones” </a:t>
            </a:r>
            <a:r>
              <a:rPr lang="en-US" dirty="0"/>
              <a:t>where fish, oysters, clams, and crabs can’t survive.</a:t>
            </a:r>
          </a:p>
          <a:p>
            <a:r>
              <a:rPr lang="en-US" b="1" dirty="0"/>
              <a:t>Sediment </a:t>
            </a:r>
            <a:r>
              <a:rPr lang="en-US" dirty="0"/>
              <a:t>is soil that washes into the Bay when it rains. It clouds the water and prevents underwater grasses from growing. These grasses produce oxygen and provide a place for young fish and crabs to develop and thrive.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20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run-off clouds waterways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7685724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1" y="279852"/>
            <a:ext cx="6743699" cy="987028"/>
          </a:xfrm>
        </p:spPr>
        <p:txBody>
          <a:bodyPr/>
          <a:lstStyle/>
          <a:p>
            <a:r>
              <a:rPr lang="en-US" b="1" smtClean="0"/>
              <a:t>Exposed Soil = Pollution</a:t>
            </a:r>
            <a:endParaRPr lang="en-US" b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5865" y="4711787"/>
            <a:ext cx="6400800" cy="1752600"/>
          </a:xfrm>
        </p:spPr>
        <p:txBody>
          <a:bodyPr/>
          <a:lstStyle/>
          <a:p>
            <a:r>
              <a:rPr lang="en-US" dirty="0"/>
              <a:t>Enough soil can erode from a typical construction to pollute </a:t>
            </a:r>
            <a:r>
              <a:rPr lang="en-US" dirty="0">
                <a:hlinkClick r:id="rId2" invalidUrl="http://nepis.epa.gov/Exe/ZyNET.exe/20004UGL.TXT?ZyActionD=ZyDocument&amp;Client=EPA&amp;Index=1995+Thru+1999&amp;Docs=&amp;Query=841R97009 or  ( The urbanizing river a case study p/2 the Maryland Piedmont )&amp;Time=&amp;EndTime=&amp;SearchMethod=1&amp;TocRestrict=n&amp;Toc=&amp;TocEntry=&amp;QField=pubnumber^&quot;841R97009&quot;&amp;QFieldYear=&amp;QFieldMonth=&amp;QFieldDay=&amp;UseQField=pubnumber&amp;IntQFieldOp=1&amp;ExtQFieldOp=1&amp;XmlQuery=&amp;File=D:\zyfiles\Index Data\95thru99\Txt\00000009\20004UGL.txt&amp;User=ANONYMOUS&amp;Password=anonymous&amp;SortMethod=h|-&amp;MaximumDocuments=10&amp;FuzzyDegree=0&amp;ImageQuality=r75g8/r75g8/x150y150g16/i425&amp;Display=p|f&amp;DefSeekPage=x&amp;SearchBack=ZyActionL&amp;Back=ZyActionS&amp;BackDesc=Results page&amp;MaximumPages=1&amp;ZyEntry=1&amp;SeekPage=x&amp;ZyPURL"/>
              </a:rPr>
              <a:t>three miles</a:t>
            </a:r>
            <a:r>
              <a:rPr lang="en-US" dirty="0"/>
              <a:t> of downstream waters for a century.    </a:t>
            </a:r>
          </a:p>
        </p:txBody>
      </p:sp>
      <p:pic>
        <p:nvPicPr>
          <p:cNvPr id="1026" name="Picture 2" descr="uddy water overflowing silt f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869" y="1415111"/>
            <a:ext cx="4470792" cy="314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162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8" descr="BR42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58913"/>
            <a:ext cx="3222625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9606" name="Group 38"/>
          <p:cNvGraphicFramePr>
            <a:graphicFrameLocks noGrp="1"/>
          </p:cNvGraphicFramePr>
          <p:nvPr/>
        </p:nvGraphicFramePr>
        <p:xfrm>
          <a:off x="1219200" y="4648200"/>
          <a:ext cx="2743200" cy="1676400"/>
        </p:xfrm>
        <a:graphic>
          <a:graphicData uri="http://schemas.openxmlformats.org/drawingml/2006/table">
            <a:tbl>
              <a:tblPr/>
              <a:tblGrid>
                <a:gridCol w="1739900"/>
                <a:gridCol w="1003300"/>
              </a:tblGrid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Sediment Yield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Miles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High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134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Moderate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210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91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Low</a:t>
                      </a: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6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66</a:t>
                      </a: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09608" name="Text Box 40"/>
          <p:cNvSpPr txBox="1">
            <a:spLocks noChangeArrowheads="1"/>
          </p:cNvSpPr>
          <p:nvPr/>
        </p:nvSpPr>
        <p:spPr bwMode="auto">
          <a:xfrm>
            <a:off x="8610600" y="6445250"/>
            <a:ext cx="4572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17</a:t>
            </a:r>
          </a:p>
        </p:txBody>
      </p:sp>
      <p:pic>
        <p:nvPicPr>
          <p:cNvPr id="10253" name="Picture 17" descr="sediment yield countywide tod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7" t="3828" r="26389" b="2470"/>
          <a:stretch>
            <a:fillRect/>
          </a:stretch>
        </p:blipFill>
        <p:spPr bwMode="auto">
          <a:xfrm>
            <a:off x="4572000" y="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4" name="Text Box 8"/>
          <p:cNvSpPr txBox="1">
            <a:spLocks noChangeArrowheads="1"/>
          </p:cNvSpPr>
          <p:nvPr/>
        </p:nvSpPr>
        <p:spPr bwMode="auto">
          <a:xfrm>
            <a:off x="76200" y="228600"/>
            <a:ext cx="58674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/>
              <a:t>Degraded Streams  =  </a:t>
            </a:r>
          </a:p>
          <a:p>
            <a:pPr>
              <a:spcBef>
                <a:spcPct val="50000"/>
              </a:spcBef>
            </a:pPr>
            <a:r>
              <a:rPr lang="en-US" b="1"/>
              <a:t>Sediment pollution </a:t>
            </a:r>
          </a:p>
        </p:txBody>
      </p:sp>
      <p:sp>
        <p:nvSpPr>
          <p:cNvPr id="10255" name="Text Box 41"/>
          <p:cNvSpPr txBox="1">
            <a:spLocks noChangeArrowheads="1"/>
          </p:cNvSpPr>
          <p:nvPr/>
        </p:nvSpPr>
        <p:spPr bwMode="auto">
          <a:xfrm>
            <a:off x="0" y="4019550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>
                <a:latin typeface="Times New Roman" charset="0"/>
              </a:rPr>
              <a:t>Assessed Perennial Stream Miles = 410 </a:t>
            </a:r>
          </a:p>
        </p:txBody>
      </p:sp>
      <p:sp>
        <p:nvSpPr>
          <p:cNvPr id="10256" name="Line 42"/>
          <p:cNvSpPr>
            <a:spLocks noChangeShapeType="1"/>
          </p:cNvSpPr>
          <p:nvPr/>
        </p:nvSpPr>
        <p:spPr bwMode="auto">
          <a:xfrm>
            <a:off x="381000" y="51816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7" name="Line 45"/>
          <p:cNvSpPr>
            <a:spLocks noChangeShapeType="1"/>
          </p:cNvSpPr>
          <p:nvPr/>
        </p:nvSpPr>
        <p:spPr bwMode="auto">
          <a:xfrm>
            <a:off x="381000" y="6019800"/>
            <a:ext cx="685800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8" name="Line 48"/>
          <p:cNvSpPr>
            <a:spLocks noChangeShapeType="1"/>
          </p:cNvSpPr>
          <p:nvPr/>
        </p:nvSpPr>
        <p:spPr bwMode="auto">
          <a:xfrm flipH="1">
            <a:off x="381000" y="5562600"/>
            <a:ext cx="685800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617" name="Text Box 49"/>
          <p:cNvSpPr txBox="1">
            <a:spLocks noChangeArrowheads="1"/>
          </p:cNvSpPr>
          <p:nvPr/>
        </p:nvSpPr>
        <p:spPr bwMode="auto">
          <a:xfrm>
            <a:off x="8534400" y="6400800"/>
            <a:ext cx="457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140629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Sediment in Crofton Park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85898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3024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 descr="SourcesOfNutrient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382488"/>
            <a:ext cx="8229600" cy="5743676"/>
          </a:xfrm>
        </p:spPr>
      </p:pic>
    </p:spTree>
    <p:extLst>
      <p:ext uri="{BB962C8B-B14F-4D97-AF65-F5344CB8AC3E}">
        <p14:creationId xmlns:p14="http://schemas.microsoft.com/office/powerpoint/2010/main" val="22116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5" name="Content Placeholder 4" descr="Health Advisory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023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3385</TotalTime>
  <Words>291</Words>
  <Application>Microsoft Macintosh PowerPoint</Application>
  <PresentationFormat>On-screen Show (4:3)</PresentationFormat>
  <Paragraphs>83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Calibri</vt:lpstr>
      <vt:lpstr>ＭＳ Ｐゴシック</vt:lpstr>
      <vt:lpstr>Times New Roman</vt:lpstr>
      <vt:lpstr>Arial</vt:lpstr>
      <vt:lpstr>Office Theme</vt:lpstr>
      <vt:lpstr>STORMWATER RUNOFF</vt:lpstr>
      <vt:lpstr>What Is Stormwater Runoff?</vt:lpstr>
      <vt:lpstr>Sources of Pollution</vt:lpstr>
      <vt:lpstr>Sediment run-off clouds waterways</vt:lpstr>
      <vt:lpstr>Exposed Soil = Pollution</vt:lpstr>
      <vt:lpstr>PowerPoint Presentation</vt:lpstr>
      <vt:lpstr>Sediment in Crofton Park </vt:lpstr>
      <vt:lpstr>  </vt:lpstr>
      <vt:lpstr>  </vt:lpstr>
      <vt:lpstr>  </vt:lpstr>
      <vt:lpstr>  </vt:lpstr>
      <vt:lpstr>  </vt:lpstr>
      <vt:lpstr>    </vt:lpstr>
      <vt:lpstr>  </vt:lpstr>
      <vt:lpstr>    </vt:lpstr>
      <vt:lpstr> </vt:lpstr>
      <vt:lpstr>PowerPoint Presentation</vt:lpstr>
      <vt:lpstr>Learn More</vt:lpstr>
      <vt:lpstr>     What Is Anne Arundel County Doing to Solve the Stormwater Problem?       </vt:lpstr>
      <vt:lpstr> Cabin Branch Stream Restoration</vt:lpstr>
      <vt:lpstr>Learn More</vt:lpstr>
      <vt:lpstr>Things You Can Do</vt:lpstr>
      <vt:lpstr>COMMUNITY INVOLVEMENT  Saving Steams in the Cedar Run Watershed</vt:lpstr>
      <vt:lpstr>Soak Up the Rain </vt:lpstr>
      <vt:lpstr>It’s Up to Us: Clean or Green</vt:lpstr>
      <vt:lpstr>The Goal</vt:lpstr>
    </vt:vector>
  </TitlesOfParts>
  <Company/>
  <LinksUpToDate>false</LinksUpToDate>
  <SharedDoc>false</SharedDoc>
  <HyperlinksChanged>false</HyperlinksChanged>
  <AppVersion>15.0025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YOU CAN DO</dc:title>
  <dc:creator>Kevin Frey</dc:creator>
  <cp:lastModifiedBy>Denise Frey</cp:lastModifiedBy>
  <cp:revision>120</cp:revision>
  <dcterms:created xsi:type="dcterms:W3CDTF">2015-03-01T13:52:36Z</dcterms:created>
  <dcterms:modified xsi:type="dcterms:W3CDTF">2016-09-08T19:56:13Z</dcterms:modified>
</cp:coreProperties>
</file>